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0"/>
  </p:notesMasterIdLst>
  <p:sldIdLst>
    <p:sldId id="256" r:id="rId3"/>
    <p:sldId id="257" r:id="rId4"/>
    <p:sldId id="258" r:id="rId5"/>
    <p:sldId id="259" r:id="rId6"/>
    <p:sldId id="260" r:id="rId7"/>
    <p:sldId id="262" r:id="rId8"/>
    <p:sldId id="264" r:id="rId9"/>
  </p:sldIdLst>
  <p:sldSz cx="9144000" cy="5143500" type="screen16x9"/>
  <p:notesSz cx="6858000" cy="9144000"/>
  <p:embeddedFontLst>
    <p:embeddedFont>
      <p:font typeface="Nunito" panose="020B0604020202020204" charset="0"/>
      <p:regular r:id="rId11"/>
      <p:bold r:id="rId12"/>
      <p:italic r:id="rId13"/>
      <p:boldItalic r:id="rId14"/>
    </p:embeddedFont>
    <p:embeddedFont>
      <p:font typeface="Roboto" panose="020B0604020202020204" charset="0"/>
      <p:regular r:id="rId15"/>
      <p:bold r:id="rId16"/>
      <p:italic r:id="rId17"/>
      <p:boldItalic r:id="rId18"/>
    </p:embeddedFont>
    <p:embeddedFont>
      <p:font typeface="Dosis" panose="020B0604020202020204" charset="0"/>
      <p:regular r:id="rId19"/>
      <p:bold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40" autoAdjust="0"/>
    <p:restoredTop sz="94660"/>
  </p:normalViewPr>
  <p:slideViewPr>
    <p:cSldViewPr snapToGrid="0">
      <p:cViewPr varScale="1">
        <p:scale>
          <a:sx n="97" d="100"/>
          <a:sy n="97" d="100"/>
        </p:scale>
        <p:origin x="546"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Master" Target="slideMasters/slideMaster2.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1.fntdata"/><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font" Target="fonts/font5.fntdata"/><Relationship Id="rId23" Type="http://schemas.openxmlformats.org/officeDocument/2006/relationships/theme" Target="theme/theme1.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4.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04865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161800"/>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a:latin typeface="Dosis"/>
                <a:ea typeface="Dosis"/>
                <a:cs typeface="Dosis"/>
                <a:sym typeface="Dosis"/>
              </a:rPr>
              <a:t>Investigate Business Hotel using Data Visualization</a:t>
            </a:r>
            <a:endParaRPr sz="3180">
              <a:latin typeface="Dosis"/>
              <a:ea typeface="Dosis"/>
              <a:cs typeface="Dosis"/>
              <a:sym typeface="Dosis"/>
            </a:endParaRPr>
          </a:p>
          <a:p>
            <a:pPr marL="0" lvl="0" indent="0" algn="ctr" rtl="0">
              <a:spcBef>
                <a:spcPts val="0"/>
              </a:spcBef>
              <a:spcAft>
                <a:spcPts val="0"/>
              </a:spcAft>
              <a:buSzPts val="990"/>
              <a:buNone/>
            </a:pPr>
            <a:endParaRPr sz="3180">
              <a:latin typeface="Dosis"/>
              <a:ea typeface="Dosis"/>
              <a:cs typeface="Dosis"/>
              <a:sym typeface="Dosis"/>
            </a:endParaRPr>
          </a:p>
        </p:txBody>
      </p:sp>
      <p:sp>
        <p:nvSpPr>
          <p:cNvPr id="100" name="Google Shape;100;p25"/>
          <p:cNvSpPr txBox="1"/>
          <p:nvPr/>
        </p:nvSpPr>
        <p:spPr>
          <a:xfrm>
            <a:off x="5959950" y="908900"/>
            <a:ext cx="2402400" cy="792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b="1" dirty="0" smtClean="0">
                <a:latin typeface="Dosis"/>
                <a:ea typeface="Dosis"/>
                <a:cs typeface="Dosis"/>
                <a:sym typeface="Dosis"/>
              </a:rPr>
              <a:t>Abie bachtiar</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dirty="0" smtClean="0">
                <a:latin typeface="Dosis"/>
                <a:ea typeface="Dosis"/>
                <a:cs typeface="Dosis"/>
                <a:sym typeface="Dosis"/>
              </a:rPr>
              <a:t>abiebachtiar04@gmail.com</a:t>
            </a:r>
          </a:p>
        </p:txBody>
      </p:sp>
      <p:pic>
        <p:nvPicPr>
          <p:cNvPr id="101" name="Google Shape;101;p25"/>
          <p:cNvPicPr preferRelativeResize="0"/>
          <p:nvPr/>
        </p:nvPicPr>
        <p:blipFill rotWithShape="1">
          <a:blip r:embed="rId4">
            <a:alphaModFix/>
          </a:blip>
          <a:srcRect/>
          <a:stretch/>
        </p:blipFill>
        <p:spPr>
          <a:xfrm>
            <a:off x="4665150" y="6959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102" name="Google Shape;102;p25"/>
          <p:cNvSpPr txBox="1">
            <a:spLocks noGrp="1"/>
          </p:cNvSpPr>
          <p:nvPr>
            <p:ph type="subTitle" idx="1"/>
          </p:nvPr>
        </p:nvSpPr>
        <p:spPr>
          <a:xfrm>
            <a:off x="4665150" y="2202425"/>
            <a:ext cx="4167000" cy="229800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 sz="1217" dirty="0" smtClean="0">
                <a:solidFill>
                  <a:schemeClr val="dk1"/>
                </a:solidFill>
                <a:latin typeface="Nunito"/>
                <a:ea typeface="Nunito"/>
                <a:cs typeface="Nunito"/>
                <a:sym typeface="Nunito"/>
              </a:rPr>
              <a:t>”</a:t>
            </a:r>
            <a:endParaRPr sz="279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a:solidFill>
                  <a:schemeClr val="dk1"/>
                </a:solidFill>
                <a:latin typeface="Dosis"/>
                <a:ea typeface="Dosis"/>
                <a:cs typeface="Dosis"/>
                <a:sym typeface="Dosis"/>
              </a:rPr>
              <a:t>“Sangat penting bagi suatu perusahaan untuk selalu menganalisa performa bisnisnya. Pada kesempatan kali ini, kita akan lebih mendalami bisnis dalam bidang perhotelan. Fokus yang kita tuju adalah untuk mengetahui bagaimana perilaku pelanggan kita dalam melakukan pemesanan hotel, dan hubungannya terhadap tingkat pembatalan pemesanan hotel. Hasil dari insight yang kita temukan akan kita sajikan dalam bentuk data visualisasi agar lebih mudah dipahami dan bersifat lebih persuasif. ”</a:t>
            </a:r>
            <a:endParaRPr>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t>Data Preprocessing</a:t>
            </a:r>
            <a:endParaRPr b="1" dirty="0"/>
          </a:p>
        </p:txBody>
      </p:sp>
      <p:sp>
        <p:nvSpPr>
          <p:cNvPr id="114" name="Google Shape;114;p27"/>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 sz="1500" dirty="0">
                <a:solidFill>
                  <a:schemeClr val="dk1"/>
                </a:solidFill>
              </a:rPr>
              <a:t>Tulislah proses data preprocessing yang kamu lakukan, dan jelaskan secara singkat bagaimana kamu melakukannya, dan alasan mengapa kamu melakukan proses tersebut.</a:t>
            </a:r>
            <a:br>
              <a:rPr lang="en" sz="1500" dirty="0">
                <a:solidFill>
                  <a:schemeClr val="dk1"/>
                </a:solidFill>
              </a:rPr>
            </a:br>
            <a:endParaRPr sz="1500" dirty="0">
              <a:solidFill>
                <a:schemeClr val="dk1"/>
              </a:solidFill>
            </a:endParaRPr>
          </a:p>
          <a:p>
            <a:pPr marL="457200" lvl="0" indent="-323850" algn="l" rtl="0">
              <a:spcBef>
                <a:spcPts val="0"/>
              </a:spcBef>
              <a:spcAft>
                <a:spcPts val="0"/>
              </a:spcAft>
              <a:buClr>
                <a:schemeClr val="dk1"/>
              </a:buClr>
              <a:buSzPts val="1500"/>
              <a:buChar char="●"/>
            </a:pPr>
            <a:r>
              <a:rPr lang="en" sz="1500" dirty="0">
                <a:solidFill>
                  <a:schemeClr val="dk1"/>
                </a:solidFill>
              </a:rPr>
              <a:t>Source code yang sudah kamu buat, dapat ditampilkan dan berikan link untuk mengakses file tersebut. Contohnya seperti di pojok kanan bawah.</a:t>
            </a:r>
            <a:endParaRPr sz="1500" dirty="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t>disini</a:t>
            </a:r>
            <a:endParaRPr sz="1100" dirty="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b="1" dirty="0"/>
              <a:t>Data Preprocessing</a:t>
            </a:r>
            <a:endParaRPr lang="en-US" dirty="0"/>
          </a:p>
        </p:txBody>
      </p:sp>
      <p:sp>
        <p:nvSpPr>
          <p:cNvPr id="3" name="Text Placeholder 2"/>
          <p:cNvSpPr>
            <a:spLocks noGrp="1"/>
          </p:cNvSpPr>
          <p:nvPr>
            <p:ph type="body" idx="1"/>
          </p:nvPr>
        </p:nvSpPr>
        <p:spPr/>
        <p:txBody>
          <a:bodyPr/>
          <a:lstStyle/>
          <a:p>
            <a:r>
              <a:rPr lang="en-US" dirty="0" smtClean="0"/>
              <a:t>Import data </a:t>
            </a:r>
          </a:p>
          <a:p>
            <a:r>
              <a:rPr lang="en-US" dirty="0" err="1" smtClean="0"/>
              <a:t>Mengecek</a:t>
            </a:r>
            <a:r>
              <a:rPr lang="en-US" dirty="0" smtClean="0"/>
              <a:t> missing value </a:t>
            </a:r>
          </a:p>
          <a:p>
            <a:r>
              <a:rPr lang="en-US" dirty="0" err="1" smtClean="0"/>
              <a:t>Menhapus</a:t>
            </a:r>
            <a:r>
              <a:rPr lang="en-US" dirty="0"/>
              <a:t> </a:t>
            </a:r>
            <a:r>
              <a:rPr lang="en-US" dirty="0" err="1" smtClean="0"/>
              <a:t>dan</a:t>
            </a:r>
            <a:r>
              <a:rPr lang="en-US" dirty="0" smtClean="0"/>
              <a:t> </a:t>
            </a:r>
            <a:r>
              <a:rPr lang="en-US" dirty="0" err="1" smtClean="0"/>
              <a:t>mengisi</a:t>
            </a:r>
            <a:r>
              <a:rPr lang="en-US" dirty="0" smtClean="0"/>
              <a:t> missing value </a:t>
            </a:r>
          </a:p>
        </p:txBody>
      </p:sp>
      <p:sp>
        <p:nvSpPr>
          <p:cNvPr id="4" name="TextBox 3"/>
          <p:cNvSpPr txBox="1"/>
          <p:nvPr/>
        </p:nvSpPr>
        <p:spPr>
          <a:xfrm>
            <a:off x="6810703" y="4610843"/>
            <a:ext cx="2333297" cy="553998"/>
          </a:xfrm>
          <a:prstGeom prst="rect">
            <a:avLst/>
          </a:prstGeom>
          <a:noFill/>
        </p:spPr>
        <p:txBody>
          <a:bodyPr wrap="square" rtlCol="0">
            <a:spAutoFit/>
          </a:bodyPr>
          <a:lstStyle/>
          <a:p>
            <a:r>
              <a:rPr lang="en-US" sz="1000" dirty="0"/>
              <a:t>https://colab.research.google.com/drive/1t0rGr4ClGQjm1eAC92ekn-W_dRvYPvVA?usp=sharing</a:t>
            </a:r>
          </a:p>
        </p:txBody>
      </p:sp>
      <p:sp>
        <p:nvSpPr>
          <p:cNvPr id="5" name="TextBox 4"/>
          <p:cNvSpPr txBox="1"/>
          <p:nvPr/>
        </p:nvSpPr>
        <p:spPr>
          <a:xfrm>
            <a:off x="6810703" y="4414986"/>
            <a:ext cx="2084659" cy="307777"/>
          </a:xfrm>
          <a:prstGeom prst="rect">
            <a:avLst/>
          </a:prstGeom>
          <a:noFill/>
        </p:spPr>
        <p:txBody>
          <a:bodyPr wrap="square" rtlCol="0">
            <a:spAutoFit/>
          </a:bodyPr>
          <a:lstStyle/>
          <a:p>
            <a:r>
              <a:rPr lang="en-US" dirty="0" smtClean="0"/>
              <a:t>Source code :</a:t>
            </a:r>
            <a:endParaRPr lang="en-US" dirty="0"/>
          </a:p>
        </p:txBody>
      </p:sp>
    </p:spTree>
    <p:extLst>
      <p:ext uri="{BB962C8B-B14F-4D97-AF65-F5344CB8AC3E}">
        <p14:creationId xmlns:p14="http://schemas.microsoft.com/office/powerpoint/2010/main" val="1522766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b="1" dirty="0"/>
              <a:t>Data Preprocessing</a:t>
            </a:r>
            <a:endParaRPr lang="en-US" dirty="0"/>
          </a:p>
        </p:txBody>
      </p:sp>
      <p:sp>
        <p:nvSpPr>
          <p:cNvPr id="3" name="Text Placeholder 2"/>
          <p:cNvSpPr>
            <a:spLocks noGrp="1"/>
          </p:cNvSpPr>
          <p:nvPr>
            <p:ph type="body" idx="1"/>
          </p:nvPr>
        </p:nvSpPr>
        <p:spPr>
          <a:xfrm>
            <a:off x="2695047" y="3345873"/>
            <a:ext cx="5773543" cy="1444335"/>
          </a:xfrm>
        </p:spPr>
        <p:txBody>
          <a:bodyPr>
            <a:normAutofit fontScale="77500" lnSpcReduction="20000"/>
          </a:bodyPr>
          <a:lstStyle/>
          <a:p>
            <a:pPr marL="114300" indent="0">
              <a:buNone/>
            </a:pPr>
            <a:r>
              <a:rPr lang="en-US" dirty="0" smtClean="0"/>
              <a:t>Hal </a:t>
            </a:r>
            <a:r>
              <a:rPr lang="en-US" dirty="0" err="1" smtClean="0"/>
              <a:t>pertama</a:t>
            </a:r>
            <a:r>
              <a:rPr lang="en-US" dirty="0" smtClean="0"/>
              <a:t> yang </a:t>
            </a:r>
            <a:r>
              <a:rPr lang="en-US" dirty="0" err="1" smtClean="0"/>
              <a:t>dilakukan</a:t>
            </a:r>
            <a:r>
              <a:rPr lang="en-US" dirty="0" smtClean="0"/>
              <a:t> </a:t>
            </a:r>
            <a:r>
              <a:rPr lang="en-US" dirty="0" err="1" smtClean="0"/>
              <a:t>adalah</a:t>
            </a:r>
            <a:r>
              <a:rPr lang="en-US" dirty="0" smtClean="0"/>
              <a:t> </a:t>
            </a:r>
            <a:r>
              <a:rPr lang="en-US" dirty="0" err="1" smtClean="0"/>
              <a:t>mengecek</a:t>
            </a:r>
            <a:r>
              <a:rPr lang="en-US" dirty="0" smtClean="0"/>
              <a:t> </a:t>
            </a:r>
            <a:r>
              <a:rPr lang="en-US" dirty="0" err="1" smtClean="0"/>
              <a:t>kolom</a:t>
            </a:r>
            <a:r>
              <a:rPr lang="en-US" dirty="0" smtClean="0"/>
              <a:t> mana </a:t>
            </a:r>
            <a:r>
              <a:rPr lang="en-US" dirty="0" err="1" smtClean="0"/>
              <a:t>saja</a:t>
            </a:r>
            <a:r>
              <a:rPr lang="en-US" dirty="0" smtClean="0"/>
              <a:t> yang </a:t>
            </a:r>
            <a:r>
              <a:rPr lang="en-US" dirty="0" err="1" smtClean="0"/>
              <a:t>mempunyai</a:t>
            </a:r>
            <a:r>
              <a:rPr lang="en-US" dirty="0" smtClean="0"/>
              <a:t> missing value </a:t>
            </a:r>
            <a:r>
              <a:rPr lang="en-US" dirty="0" err="1" smtClean="0"/>
              <a:t>kemudia</a:t>
            </a:r>
            <a:r>
              <a:rPr lang="en-US" dirty="0" smtClean="0"/>
              <a:t> </a:t>
            </a:r>
            <a:r>
              <a:rPr lang="en-US" dirty="0" err="1" smtClean="0"/>
              <a:t>menkalkulasikan</a:t>
            </a:r>
            <a:r>
              <a:rPr lang="en-US" dirty="0" smtClean="0"/>
              <a:t> </a:t>
            </a:r>
            <a:r>
              <a:rPr lang="en-US" dirty="0" err="1" smtClean="0"/>
              <a:t>jumlah</a:t>
            </a:r>
            <a:r>
              <a:rPr lang="en-US" dirty="0" smtClean="0"/>
              <a:t> missing value. Hal </a:t>
            </a:r>
            <a:r>
              <a:rPr lang="en-US" dirty="0" err="1" smtClean="0"/>
              <a:t>kedua</a:t>
            </a:r>
            <a:r>
              <a:rPr lang="en-US" dirty="0" smtClean="0"/>
              <a:t> yang </a:t>
            </a:r>
            <a:r>
              <a:rPr lang="en-US" dirty="0" err="1" smtClean="0"/>
              <a:t>dilakukan</a:t>
            </a:r>
            <a:r>
              <a:rPr lang="en-US" dirty="0" smtClean="0"/>
              <a:t> </a:t>
            </a:r>
            <a:r>
              <a:rPr lang="en-US" dirty="0" err="1" smtClean="0"/>
              <a:t>adalah</a:t>
            </a:r>
            <a:r>
              <a:rPr lang="en-US" dirty="0" smtClean="0"/>
              <a:t> </a:t>
            </a:r>
            <a:r>
              <a:rPr lang="en-US" dirty="0" err="1" smtClean="0"/>
              <a:t>mengahapus</a:t>
            </a:r>
            <a:r>
              <a:rPr lang="en-US" dirty="0" smtClean="0"/>
              <a:t> missing value(agent, city, children) yang </a:t>
            </a:r>
            <a:r>
              <a:rPr lang="en-US" dirty="0" err="1" smtClean="0"/>
              <a:t>jumlah</a:t>
            </a:r>
            <a:r>
              <a:rPr lang="en-US" dirty="0" smtClean="0"/>
              <a:t> </a:t>
            </a:r>
            <a:r>
              <a:rPr lang="en-US" dirty="0" err="1" smtClean="0"/>
              <a:t>nya</a:t>
            </a:r>
            <a:r>
              <a:rPr lang="en-US" dirty="0" smtClean="0"/>
              <a:t> </a:t>
            </a:r>
            <a:r>
              <a:rPr lang="en-US" dirty="0" err="1" smtClean="0"/>
              <a:t>tidak</a:t>
            </a:r>
            <a:r>
              <a:rPr lang="en-US" dirty="0" smtClean="0"/>
              <a:t> </a:t>
            </a:r>
            <a:r>
              <a:rPr lang="en-US" dirty="0" err="1" smtClean="0"/>
              <a:t>terlalu</a:t>
            </a:r>
            <a:r>
              <a:rPr lang="en-US" dirty="0" smtClean="0"/>
              <a:t> </a:t>
            </a:r>
            <a:r>
              <a:rPr lang="en-US" dirty="0" err="1" smtClean="0"/>
              <a:t>banyak</a:t>
            </a:r>
            <a:r>
              <a:rPr lang="en-US" dirty="0" smtClean="0"/>
              <a:t> </a:t>
            </a:r>
            <a:r>
              <a:rPr lang="en-US" dirty="0" err="1" smtClean="0"/>
              <a:t>dan</a:t>
            </a:r>
            <a:r>
              <a:rPr lang="en-US" dirty="0" smtClean="0"/>
              <a:t> </a:t>
            </a:r>
            <a:r>
              <a:rPr lang="en-US" dirty="0" err="1" smtClean="0"/>
              <a:t>mengisi</a:t>
            </a:r>
            <a:r>
              <a:rPr lang="en-US" dirty="0" smtClean="0"/>
              <a:t> missing value (company) </a:t>
            </a:r>
            <a:r>
              <a:rPr lang="en-US" dirty="0" err="1" smtClean="0"/>
              <a:t>dengan</a:t>
            </a:r>
            <a:r>
              <a:rPr lang="en-US" dirty="0" smtClean="0"/>
              <a:t> </a:t>
            </a:r>
            <a:r>
              <a:rPr lang="en-US" dirty="0" err="1" smtClean="0"/>
              <a:t>nilai</a:t>
            </a:r>
            <a:r>
              <a:rPr lang="en-US" dirty="0" smtClean="0"/>
              <a:t> yang </a:t>
            </a:r>
            <a:r>
              <a:rPr lang="en-US" dirty="0" err="1" smtClean="0"/>
              <a:t>sering</a:t>
            </a:r>
            <a:r>
              <a:rPr lang="en-US" dirty="0" smtClean="0"/>
              <a:t> </a:t>
            </a:r>
            <a:r>
              <a:rPr lang="en-US" smtClean="0"/>
              <a:t>muncul</a:t>
            </a:r>
            <a:endParaRPr lang="en-US" dirty="0"/>
          </a:p>
        </p:txBody>
      </p:sp>
      <p:pic>
        <p:nvPicPr>
          <p:cNvPr id="4" name="Picture 3"/>
          <p:cNvPicPr>
            <a:picLocks noChangeAspect="1"/>
          </p:cNvPicPr>
          <p:nvPr/>
        </p:nvPicPr>
        <p:blipFill>
          <a:blip r:embed="rId2"/>
          <a:stretch>
            <a:fillRect/>
          </a:stretch>
        </p:blipFill>
        <p:spPr>
          <a:xfrm>
            <a:off x="509128" y="860112"/>
            <a:ext cx="1664245" cy="2791213"/>
          </a:xfrm>
          <a:prstGeom prst="rect">
            <a:avLst/>
          </a:prstGeom>
        </p:spPr>
      </p:pic>
      <p:pic>
        <p:nvPicPr>
          <p:cNvPr id="5" name="Picture 4"/>
          <p:cNvPicPr>
            <a:picLocks noChangeAspect="1"/>
          </p:cNvPicPr>
          <p:nvPr/>
        </p:nvPicPr>
        <p:blipFill>
          <a:blip r:embed="rId3"/>
          <a:stretch>
            <a:fillRect/>
          </a:stretch>
        </p:blipFill>
        <p:spPr>
          <a:xfrm>
            <a:off x="2549575" y="1304861"/>
            <a:ext cx="1981477" cy="1257475"/>
          </a:xfrm>
          <a:prstGeom prst="rect">
            <a:avLst/>
          </a:prstGeom>
        </p:spPr>
      </p:pic>
      <p:pic>
        <p:nvPicPr>
          <p:cNvPr id="6" name="Picture 5"/>
          <p:cNvPicPr>
            <a:picLocks noChangeAspect="1"/>
          </p:cNvPicPr>
          <p:nvPr/>
        </p:nvPicPr>
        <p:blipFill>
          <a:blip r:embed="rId4"/>
          <a:stretch>
            <a:fillRect/>
          </a:stretch>
        </p:blipFill>
        <p:spPr>
          <a:xfrm>
            <a:off x="4776629" y="1661772"/>
            <a:ext cx="4253071" cy="861555"/>
          </a:xfrm>
          <a:prstGeom prst="rect">
            <a:avLst/>
          </a:prstGeom>
        </p:spPr>
      </p:pic>
    </p:spTree>
    <p:extLst>
      <p:ext uri="{BB962C8B-B14F-4D97-AF65-F5344CB8AC3E}">
        <p14:creationId xmlns:p14="http://schemas.microsoft.com/office/powerpoint/2010/main" val="305573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031" y="0"/>
            <a:ext cx="7632300" cy="572700"/>
          </a:xfrm>
        </p:spPr>
        <p:txBody>
          <a:bodyPr>
            <a:normAutofit fontScale="90000"/>
          </a:bodyPr>
          <a:lstStyle/>
          <a:p>
            <a:r>
              <a:rPr lang="en-US" dirty="0"/>
              <a:t>Monthly Hotel Booking Analysis Based on Hotel Type</a:t>
            </a:r>
            <a:br>
              <a:rPr lang="en-US" dirty="0"/>
            </a:br>
            <a:endParaRPr lang="en-US" dirty="0"/>
          </a:p>
        </p:txBody>
      </p:sp>
      <p:pic>
        <p:nvPicPr>
          <p:cNvPr id="4" name="Picture 3"/>
          <p:cNvPicPr>
            <a:picLocks noChangeAspect="1"/>
          </p:cNvPicPr>
          <p:nvPr/>
        </p:nvPicPr>
        <p:blipFill>
          <a:blip r:embed="rId2"/>
          <a:stretch>
            <a:fillRect/>
          </a:stretch>
        </p:blipFill>
        <p:spPr>
          <a:xfrm>
            <a:off x="0" y="1033491"/>
            <a:ext cx="5696739" cy="3549019"/>
          </a:xfrm>
          <a:prstGeom prst="rect">
            <a:avLst/>
          </a:prstGeom>
        </p:spPr>
      </p:pic>
      <p:sp>
        <p:nvSpPr>
          <p:cNvPr id="6" name="TextBox 5"/>
          <p:cNvSpPr txBox="1"/>
          <p:nvPr/>
        </p:nvSpPr>
        <p:spPr>
          <a:xfrm>
            <a:off x="6850924" y="572700"/>
            <a:ext cx="1429407" cy="307777"/>
          </a:xfrm>
          <a:prstGeom prst="rect">
            <a:avLst/>
          </a:prstGeom>
          <a:noFill/>
        </p:spPr>
        <p:txBody>
          <a:bodyPr wrap="square" rtlCol="0">
            <a:spAutoFit/>
          </a:bodyPr>
          <a:lstStyle/>
          <a:p>
            <a:r>
              <a:rPr lang="en-US" b="1" dirty="0" smtClean="0"/>
              <a:t>INTERPRTASI</a:t>
            </a:r>
            <a:endParaRPr lang="en-US" b="1" dirty="0"/>
          </a:p>
        </p:txBody>
      </p:sp>
      <p:sp>
        <p:nvSpPr>
          <p:cNvPr id="7" name="TextBox 6"/>
          <p:cNvSpPr txBox="1"/>
          <p:nvPr/>
        </p:nvSpPr>
        <p:spPr>
          <a:xfrm>
            <a:off x="5696739" y="1033491"/>
            <a:ext cx="3342158" cy="3816429"/>
          </a:xfrm>
          <a:prstGeom prst="rect">
            <a:avLst/>
          </a:prstGeom>
          <a:noFill/>
        </p:spPr>
        <p:txBody>
          <a:bodyPr wrap="square" rtlCol="0">
            <a:spAutoFit/>
          </a:bodyPr>
          <a:lstStyle/>
          <a:p>
            <a:pPr algn="just"/>
            <a:r>
              <a:rPr lang="en-US" sz="1100" dirty="0" err="1" smtClean="0"/>
              <a:t>Berdasarkan</a:t>
            </a:r>
            <a:r>
              <a:rPr lang="en-US" sz="1100" dirty="0" smtClean="0"/>
              <a:t> </a:t>
            </a:r>
            <a:r>
              <a:rPr lang="en-US" sz="1100" dirty="0" err="1" smtClean="0"/>
              <a:t>visualisasi</a:t>
            </a:r>
            <a:r>
              <a:rPr lang="en-US" sz="1100" dirty="0" smtClean="0"/>
              <a:t> di </a:t>
            </a:r>
            <a:r>
              <a:rPr lang="en-US" sz="1100" dirty="0" err="1" smtClean="0"/>
              <a:t>samping</a:t>
            </a:r>
            <a:r>
              <a:rPr lang="en-US" sz="1100" dirty="0" smtClean="0"/>
              <a:t> </a:t>
            </a:r>
            <a:r>
              <a:rPr lang="en-US" sz="1100" dirty="0" err="1" smtClean="0"/>
              <a:t>dapat</a:t>
            </a:r>
            <a:r>
              <a:rPr lang="en-US" sz="1100" dirty="0" smtClean="0"/>
              <a:t> </a:t>
            </a:r>
            <a:r>
              <a:rPr lang="en-US" sz="1100" dirty="0" err="1" smtClean="0"/>
              <a:t>disimpulkan</a:t>
            </a:r>
            <a:r>
              <a:rPr lang="en-US" sz="1100" dirty="0" smtClean="0"/>
              <a:t> </a:t>
            </a:r>
            <a:r>
              <a:rPr lang="en-US" sz="1100" dirty="0" err="1" smtClean="0"/>
              <a:t>bahwa</a:t>
            </a:r>
            <a:r>
              <a:rPr lang="en-US" sz="1100" dirty="0" smtClean="0"/>
              <a:t> </a:t>
            </a:r>
            <a:r>
              <a:rPr lang="en-US" sz="1100" dirty="0" err="1" smtClean="0"/>
              <a:t>tipe</a:t>
            </a:r>
            <a:r>
              <a:rPr lang="en-US" sz="1100" dirty="0" smtClean="0"/>
              <a:t> city </a:t>
            </a:r>
            <a:r>
              <a:rPr lang="en-US" sz="1100" dirty="0" err="1" smtClean="0"/>
              <a:t>hotek</a:t>
            </a:r>
            <a:r>
              <a:rPr lang="en-US" sz="1100" dirty="0" smtClean="0"/>
              <a:t> </a:t>
            </a:r>
            <a:r>
              <a:rPr lang="en-US" sz="1100" dirty="0" err="1" smtClean="0"/>
              <a:t>lebih</a:t>
            </a:r>
            <a:r>
              <a:rPr lang="en-US" sz="1100" dirty="0" smtClean="0"/>
              <a:t> </a:t>
            </a:r>
            <a:r>
              <a:rPr lang="en-US" sz="1100" dirty="0" err="1" smtClean="0"/>
              <a:t>banyak</a:t>
            </a:r>
            <a:r>
              <a:rPr lang="en-US" sz="1100" dirty="0" smtClean="0"/>
              <a:t> </a:t>
            </a:r>
            <a:r>
              <a:rPr lang="en-US" sz="1100" dirty="0" err="1" smtClean="0"/>
              <a:t>pengunjung</a:t>
            </a:r>
            <a:r>
              <a:rPr lang="en-US" sz="1100" dirty="0" smtClean="0"/>
              <a:t> </a:t>
            </a:r>
            <a:r>
              <a:rPr lang="en-US" sz="1100" dirty="0" err="1" smtClean="0"/>
              <a:t>dari</a:t>
            </a:r>
            <a:r>
              <a:rPr lang="en-US" sz="1100" dirty="0" smtClean="0"/>
              <a:t> </a:t>
            </a:r>
            <a:r>
              <a:rPr lang="en-US" sz="1100" dirty="0" err="1" smtClean="0"/>
              <a:t>pada</a:t>
            </a:r>
            <a:r>
              <a:rPr lang="en-US" sz="1100" dirty="0" smtClean="0"/>
              <a:t> </a:t>
            </a:r>
            <a:r>
              <a:rPr lang="en-US" sz="1100" dirty="0" err="1" smtClean="0"/>
              <a:t>tipe</a:t>
            </a:r>
            <a:r>
              <a:rPr lang="en-US" sz="1100" dirty="0" smtClean="0"/>
              <a:t> Resort hotel. </a:t>
            </a:r>
            <a:r>
              <a:rPr lang="en-US" sz="1100" dirty="0" err="1" smtClean="0"/>
              <a:t>Jumlah</a:t>
            </a:r>
            <a:r>
              <a:rPr lang="en-US" sz="1100" dirty="0" smtClean="0"/>
              <a:t> </a:t>
            </a:r>
            <a:r>
              <a:rPr lang="en-US" sz="1100" dirty="0" err="1" smtClean="0"/>
              <a:t>pengunjung</a:t>
            </a:r>
            <a:r>
              <a:rPr lang="en-US" sz="1100" dirty="0" smtClean="0"/>
              <a:t> </a:t>
            </a:r>
            <a:r>
              <a:rPr lang="en-US" sz="1100" dirty="0" err="1" smtClean="0"/>
              <a:t>terbanyak</a:t>
            </a:r>
            <a:r>
              <a:rPr lang="en-US" sz="1100" dirty="0" smtClean="0"/>
              <a:t> </a:t>
            </a:r>
            <a:r>
              <a:rPr lang="en-US" sz="1100" dirty="0" err="1" smtClean="0"/>
              <a:t>terjadi</a:t>
            </a:r>
            <a:r>
              <a:rPr lang="en-US" sz="1100" dirty="0" smtClean="0"/>
              <a:t> </a:t>
            </a:r>
            <a:r>
              <a:rPr lang="en-US" sz="1100" dirty="0" err="1" smtClean="0"/>
              <a:t>pada</a:t>
            </a:r>
            <a:r>
              <a:rPr lang="en-US" sz="1100" dirty="0" smtClean="0"/>
              <a:t> </a:t>
            </a:r>
            <a:r>
              <a:rPr lang="en-US" sz="1100" dirty="0" err="1" smtClean="0"/>
              <a:t>bulan</a:t>
            </a:r>
            <a:r>
              <a:rPr lang="en-US" sz="1100" dirty="0" smtClean="0"/>
              <a:t> </a:t>
            </a:r>
            <a:r>
              <a:rPr lang="en-US" sz="1100" dirty="0" err="1" smtClean="0"/>
              <a:t>Oktober</a:t>
            </a:r>
            <a:r>
              <a:rPr lang="en-US" sz="1100" dirty="0" smtClean="0"/>
              <a:t> </a:t>
            </a:r>
            <a:r>
              <a:rPr lang="en-US" sz="1100" dirty="0" err="1" smtClean="0"/>
              <a:t>yaitu</a:t>
            </a:r>
            <a:r>
              <a:rPr lang="en-US" sz="1100" dirty="0" smtClean="0"/>
              <a:t> </a:t>
            </a:r>
            <a:r>
              <a:rPr lang="en-US" sz="1100" dirty="0" err="1" smtClean="0"/>
              <a:t>sebesar</a:t>
            </a:r>
            <a:r>
              <a:rPr lang="en-US" sz="1100" dirty="0" smtClean="0"/>
              <a:t> 8979 </a:t>
            </a:r>
            <a:r>
              <a:rPr lang="en-US" sz="1100" dirty="0"/>
              <a:t>City </a:t>
            </a:r>
            <a:r>
              <a:rPr lang="en-US" sz="1100" dirty="0" smtClean="0"/>
              <a:t>Hotel </a:t>
            </a:r>
            <a:r>
              <a:rPr lang="en-US" sz="1100" dirty="0" err="1" smtClean="0"/>
              <a:t>dan</a:t>
            </a:r>
            <a:r>
              <a:rPr lang="en-US" sz="1100" dirty="0" smtClean="0"/>
              <a:t> 4894 </a:t>
            </a:r>
            <a:r>
              <a:rPr lang="en-US" sz="1100" dirty="0"/>
              <a:t>Resort </a:t>
            </a:r>
            <a:r>
              <a:rPr lang="en-US" sz="1100" dirty="0" smtClean="0"/>
              <a:t>Hotel. </a:t>
            </a:r>
            <a:r>
              <a:rPr lang="en-US" sz="1100" dirty="0" err="1" smtClean="0"/>
              <a:t>Jumlah</a:t>
            </a:r>
            <a:r>
              <a:rPr lang="en-US" sz="1100" dirty="0" smtClean="0"/>
              <a:t> </a:t>
            </a:r>
            <a:r>
              <a:rPr lang="en-US" sz="1100" dirty="0" err="1" smtClean="0"/>
              <a:t>pengunjung</a:t>
            </a:r>
            <a:r>
              <a:rPr lang="en-US" sz="1100" dirty="0" smtClean="0"/>
              <a:t> </a:t>
            </a:r>
            <a:r>
              <a:rPr lang="en-US" sz="1100" dirty="0" err="1" smtClean="0"/>
              <a:t>terendah</a:t>
            </a:r>
            <a:r>
              <a:rPr lang="en-US" sz="1100" dirty="0" smtClean="0"/>
              <a:t> </a:t>
            </a:r>
            <a:r>
              <a:rPr lang="en-US" sz="1100" dirty="0" err="1" smtClean="0"/>
              <a:t>terjadi</a:t>
            </a:r>
            <a:r>
              <a:rPr lang="en-US" sz="1100" dirty="0" smtClean="0"/>
              <a:t> di </a:t>
            </a:r>
            <a:r>
              <a:rPr lang="en-US" sz="1100" dirty="0" err="1" smtClean="0"/>
              <a:t>bulan</a:t>
            </a:r>
            <a:r>
              <a:rPr lang="en-US" sz="1100" dirty="0" smtClean="0"/>
              <a:t> </a:t>
            </a:r>
            <a:r>
              <a:rPr lang="en-US" sz="1100" dirty="0" err="1" smtClean="0"/>
              <a:t>maret</a:t>
            </a:r>
            <a:r>
              <a:rPr lang="en-US" sz="1100" dirty="0" smtClean="0"/>
              <a:t> 3736 </a:t>
            </a:r>
            <a:r>
              <a:rPr lang="en-US" sz="1100" dirty="0"/>
              <a:t>City Hotel </a:t>
            </a:r>
            <a:r>
              <a:rPr lang="en-US" sz="1100" dirty="0" smtClean="0"/>
              <a:t> </a:t>
            </a:r>
            <a:r>
              <a:rPr lang="en-US" sz="1100" dirty="0" err="1" smtClean="0"/>
              <a:t>dan</a:t>
            </a:r>
            <a:r>
              <a:rPr lang="en-US" sz="1100" dirty="0" smtClean="0"/>
              <a:t> 2193</a:t>
            </a:r>
            <a:r>
              <a:rPr lang="en-US" sz="1100" dirty="0"/>
              <a:t> Resort </a:t>
            </a:r>
            <a:r>
              <a:rPr lang="en-US" sz="1100" dirty="0" smtClean="0"/>
              <a:t>Hotel. </a:t>
            </a:r>
            <a:r>
              <a:rPr lang="en-US" sz="1100" dirty="0" err="1" smtClean="0"/>
              <a:t>Kedunaya</a:t>
            </a:r>
            <a:r>
              <a:rPr lang="en-US" sz="1100" dirty="0"/>
              <a:t> </a:t>
            </a:r>
            <a:r>
              <a:rPr lang="en-US" sz="1100" dirty="0" err="1" smtClean="0"/>
              <a:t>beriringan</a:t>
            </a:r>
            <a:r>
              <a:rPr lang="en-US" sz="1100" dirty="0" smtClean="0"/>
              <a:t> </a:t>
            </a:r>
            <a:r>
              <a:rPr lang="en-US" sz="1100" dirty="0" err="1" smtClean="0"/>
              <a:t>dalam</a:t>
            </a:r>
            <a:r>
              <a:rPr lang="en-US" sz="1100" dirty="0" smtClean="0"/>
              <a:t> </a:t>
            </a:r>
            <a:r>
              <a:rPr lang="en-US" sz="1100" dirty="0" err="1" smtClean="0"/>
              <a:t>kenikan</a:t>
            </a:r>
            <a:r>
              <a:rPr lang="en-US" sz="1100" dirty="0" smtClean="0"/>
              <a:t> </a:t>
            </a:r>
            <a:r>
              <a:rPr lang="en-US" sz="1100" dirty="0" err="1" smtClean="0"/>
              <a:t>dan</a:t>
            </a:r>
            <a:r>
              <a:rPr lang="en-US" sz="1100" dirty="0" smtClean="0"/>
              <a:t> </a:t>
            </a:r>
            <a:r>
              <a:rPr lang="en-US" sz="1100" dirty="0" err="1" smtClean="0"/>
              <a:t>penurunan</a:t>
            </a:r>
            <a:r>
              <a:rPr lang="en-US" sz="1100" dirty="0" smtClean="0"/>
              <a:t> </a:t>
            </a:r>
            <a:r>
              <a:rPr lang="en-US" sz="1100" dirty="0" err="1" smtClean="0"/>
              <a:t>pengunjung</a:t>
            </a:r>
            <a:r>
              <a:rPr lang="en-US" sz="1100" dirty="0" smtClean="0"/>
              <a:t>. Hal yang </a:t>
            </a:r>
            <a:r>
              <a:rPr lang="en-US" sz="1100" dirty="0" err="1" smtClean="0"/>
              <a:t>mungkin</a:t>
            </a:r>
            <a:r>
              <a:rPr lang="en-US" sz="1100" dirty="0" smtClean="0"/>
              <a:t> </a:t>
            </a:r>
            <a:r>
              <a:rPr lang="en-US" sz="1100" dirty="0" err="1" smtClean="0"/>
              <a:t>membuat</a:t>
            </a:r>
            <a:r>
              <a:rPr lang="en-US" sz="1100" dirty="0" smtClean="0"/>
              <a:t> city hotel </a:t>
            </a:r>
            <a:r>
              <a:rPr lang="en-US" sz="1100" dirty="0" err="1" smtClean="0"/>
              <a:t>lebih</a:t>
            </a:r>
            <a:r>
              <a:rPr lang="en-US" sz="1100" dirty="0" smtClean="0"/>
              <a:t> </a:t>
            </a:r>
            <a:r>
              <a:rPr lang="en-US" sz="1100" dirty="0" err="1" smtClean="0"/>
              <a:t>ramai</a:t>
            </a:r>
            <a:r>
              <a:rPr lang="en-US" sz="1100" dirty="0" smtClean="0"/>
              <a:t> </a:t>
            </a:r>
            <a:r>
              <a:rPr lang="en-US" sz="1100" dirty="0" err="1" smtClean="0"/>
              <a:t>pengunjung</a:t>
            </a:r>
            <a:r>
              <a:rPr lang="en-US" sz="1100" dirty="0" smtClean="0"/>
              <a:t> </a:t>
            </a:r>
            <a:r>
              <a:rPr lang="en-US" sz="1100" dirty="0" err="1" smtClean="0"/>
              <a:t>adalah</a:t>
            </a:r>
            <a:r>
              <a:rPr lang="en-US" sz="1100" dirty="0" smtClean="0"/>
              <a:t> askes </a:t>
            </a:r>
            <a:r>
              <a:rPr lang="en-US" sz="1100" dirty="0" err="1" smtClean="0"/>
              <a:t>untuk</a:t>
            </a:r>
            <a:r>
              <a:rPr lang="en-US" sz="1100" dirty="0" smtClean="0"/>
              <a:t> </a:t>
            </a:r>
            <a:r>
              <a:rPr lang="en-US" sz="1100" dirty="0" err="1" smtClean="0"/>
              <a:t>ke</a:t>
            </a:r>
            <a:r>
              <a:rPr lang="en-US" sz="1100" dirty="0" smtClean="0"/>
              <a:t> city hotel </a:t>
            </a:r>
            <a:r>
              <a:rPr lang="en-US" sz="1100" dirty="0" err="1" smtClean="0"/>
              <a:t>lebih</a:t>
            </a:r>
            <a:r>
              <a:rPr lang="en-US" sz="1100" dirty="0" smtClean="0"/>
              <a:t> </a:t>
            </a:r>
            <a:r>
              <a:rPr lang="en-US" sz="1100" dirty="0" err="1" smtClean="0"/>
              <a:t>mudah</a:t>
            </a:r>
            <a:r>
              <a:rPr lang="en-US" sz="1100" dirty="0" smtClean="0"/>
              <a:t> </a:t>
            </a:r>
            <a:r>
              <a:rPr lang="en-US" sz="1100" dirty="0" err="1" smtClean="0"/>
              <a:t>karena</a:t>
            </a:r>
            <a:r>
              <a:rPr lang="en-US" sz="1100" dirty="0" smtClean="0"/>
              <a:t> </a:t>
            </a:r>
            <a:r>
              <a:rPr lang="en-US" sz="1100" dirty="0" err="1" smtClean="0"/>
              <a:t>letaknya</a:t>
            </a:r>
            <a:r>
              <a:rPr lang="en-US" sz="1100" dirty="0" smtClean="0"/>
              <a:t> di </a:t>
            </a:r>
            <a:r>
              <a:rPr lang="en-US" sz="1100" dirty="0" err="1" smtClean="0"/>
              <a:t>kota</a:t>
            </a:r>
            <a:r>
              <a:rPr lang="en-US" sz="1100" dirty="0" smtClean="0"/>
              <a:t> </a:t>
            </a:r>
            <a:r>
              <a:rPr lang="en-US" sz="1100" dirty="0" err="1" smtClean="0"/>
              <a:t>dari</a:t>
            </a:r>
            <a:r>
              <a:rPr lang="en-US" sz="1100" dirty="0" smtClean="0"/>
              <a:t> </a:t>
            </a:r>
            <a:r>
              <a:rPr lang="en-US" sz="1100" dirty="0" err="1" smtClean="0"/>
              <a:t>pada</a:t>
            </a:r>
            <a:r>
              <a:rPr lang="en-US" sz="1100" dirty="0" smtClean="0"/>
              <a:t> resort hotel yang </a:t>
            </a:r>
            <a:r>
              <a:rPr lang="en-US" sz="1100" dirty="0" err="1" smtClean="0"/>
              <a:t>mungklin</a:t>
            </a:r>
            <a:r>
              <a:rPr lang="en-US" sz="1100" dirty="0" smtClean="0"/>
              <a:t> </a:t>
            </a:r>
            <a:r>
              <a:rPr lang="en-US" sz="1100" dirty="0" err="1" smtClean="0"/>
              <a:t>letaknya</a:t>
            </a:r>
            <a:r>
              <a:rPr lang="en-US" sz="1100" dirty="0" smtClean="0"/>
              <a:t> di </a:t>
            </a:r>
            <a:r>
              <a:rPr lang="en-US" sz="1100" dirty="0" err="1" smtClean="0"/>
              <a:t>pinggir</a:t>
            </a:r>
            <a:r>
              <a:rPr lang="en-US" sz="1100" dirty="0" smtClean="0"/>
              <a:t> </a:t>
            </a:r>
            <a:r>
              <a:rPr lang="en-US" sz="1100" dirty="0" err="1" smtClean="0"/>
              <a:t>patai</a:t>
            </a:r>
            <a:r>
              <a:rPr lang="en-US" sz="1100" dirty="0" smtClean="0"/>
              <a:t> </a:t>
            </a:r>
            <a:r>
              <a:rPr lang="en-US" sz="1100" dirty="0" err="1" smtClean="0"/>
              <a:t>atau</a:t>
            </a:r>
            <a:r>
              <a:rPr lang="en-US" sz="1100" dirty="0" smtClean="0"/>
              <a:t> kaki </a:t>
            </a:r>
            <a:r>
              <a:rPr lang="en-US" sz="1100" dirty="0" err="1" smtClean="0"/>
              <a:t>pengunungan</a:t>
            </a:r>
            <a:r>
              <a:rPr lang="en-US" sz="1100" dirty="0" smtClean="0"/>
              <a:t> yang </a:t>
            </a:r>
            <a:r>
              <a:rPr lang="en-US" sz="1100" dirty="0" err="1" smtClean="0"/>
              <a:t>mungkin</a:t>
            </a:r>
            <a:r>
              <a:rPr lang="en-US" sz="1100" dirty="0" smtClean="0"/>
              <a:t> </a:t>
            </a:r>
            <a:r>
              <a:rPr lang="en-US" sz="1100" dirty="0" err="1" smtClean="0"/>
              <a:t>infrastrukturnya</a:t>
            </a:r>
            <a:r>
              <a:rPr lang="en-US" sz="1100" dirty="0" smtClean="0"/>
              <a:t> </a:t>
            </a:r>
            <a:r>
              <a:rPr lang="en-US" sz="1100" dirty="0" err="1" smtClean="0"/>
              <a:t>kurang</a:t>
            </a:r>
            <a:r>
              <a:rPr lang="en-US" sz="1100" dirty="0" smtClean="0"/>
              <a:t> </a:t>
            </a:r>
            <a:r>
              <a:rPr lang="en-US" sz="1100" dirty="0" err="1" smtClean="0"/>
              <a:t>mendukung</a:t>
            </a:r>
            <a:r>
              <a:rPr lang="en-US" sz="1100" dirty="0" smtClean="0"/>
              <a:t> </a:t>
            </a:r>
            <a:r>
              <a:rPr lang="en-US" sz="1100" dirty="0" err="1" smtClean="0"/>
              <a:t>untuk</a:t>
            </a:r>
            <a:r>
              <a:rPr lang="en-US" sz="1100" dirty="0" smtClean="0"/>
              <a:t> di </a:t>
            </a:r>
            <a:r>
              <a:rPr lang="en-US" sz="1100" dirty="0" err="1" smtClean="0"/>
              <a:t>akses</a:t>
            </a:r>
            <a:r>
              <a:rPr lang="en-US" sz="1100" dirty="0" smtClean="0"/>
              <a:t>. </a:t>
            </a:r>
            <a:r>
              <a:rPr lang="en-US" sz="1100" dirty="0" err="1" smtClean="0"/>
              <a:t>Kelengkapan</a:t>
            </a:r>
            <a:r>
              <a:rPr lang="en-US" sz="1100" dirty="0" smtClean="0"/>
              <a:t> </a:t>
            </a:r>
            <a:r>
              <a:rPr lang="en-US" sz="1100" dirty="0" err="1" smtClean="0"/>
              <a:t>fisilitas</a:t>
            </a:r>
            <a:r>
              <a:rPr lang="en-US" sz="1100" dirty="0" smtClean="0"/>
              <a:t> yang di </a:t>
            </a:r>
            <a:r>
              <a:rPr lang="en-US" sz="1100" dirty="0" err="1" smtClean="0"/>
              <a:t>tawarkan</a:t>
            </a:r>
            <a:r>
              <a:rPr lang="en-US" sz="1100" dirty="0" smtClean="0"/>
              <a:t> city hotel </a:t>
            </a:r>
            <a:r>
              <a:rPr lang="en-US" sz="1100" dirty="0" err="1" smtClean="0"/>
              <a:t>jauh</a:t>
            </a:r>
            <a:r>
              <a:rPr lang="en-US" sz="1100" dirty="0" smtClean="0"/>
              <a:t> </a:t>
            </a:r>
            <a:r>
              <a:rPr lang="en-US" sz="1100" dirty="0" err="1" smtClean="0"/>
              <a:t>lebih</a:t>
            </a:r>
            <a:r>
              <a:rPr lang="en-US" sz="1100" dirty="0" smtClean="0"/>
              <a:t> </a:t>
            </a:r>
            <a:r>
              <a:rPr lang="en-US" sz="1100" dirty="0" err="1" smtClean="0"/>
              <a:t>lengkap</a:t>
            </a:r>
            <a:r>
              <a:rPr lang="en-US" sz="1100" dirty="0" smtClean="0"/>
              <a:t> </a:t>
            </a:r>
            <a:r>
              <a:rPr lang="en-US" sz="1100" dirty="0" err="1" smtClean="0"/>
              <a:t>seperti</a:t>
            </a:r>
            <a:r>
              <a:rPr lang="en-US" sz="1100" dirty="0" smtClean="0"/>
              <a:t> </a:t>
            </a:r>
            <a:r>
              <a:rPr lang="en-US" sz="1100" dirty="0" err="1" smtClean="0"/>
              <a:t>ruang</a:t>
            </a:r>
            <a:r>
              <a:rPr lang="en-US" sz="1100" dirty="0" smtClean="0"/>
              <a:t> </a:t>
            </a:r>
            <a:r>
              <a:rPr lang="en-US" sz="1100" dirty="0" err="1" smtClean="0"/>
              <a:t>rapat</a:t>
            </a:r>
            <a:r>
              <a:rPr lang="en-US" sz="1100" dirty="0" smtClean="0"/>
              <a:t> </a:t>
            </a:r>
            <a:r>
              <a:rPr lang="en-US" sz="1100" dirty="0" err="1" smtClean="0"/>
              <a:t>dan</a:t>
            </a:r>
            <a:r>
              <a:rPr lang="en-US" sz="1100" dirty="0" smtClean="0"/>
              <a:t> </a:t>
            </a:r>
            <a:r>
              <a:rPr lang="en-US" sz="1100" dirty="0" err="1" smtClean="0"/>
              <a:t>ruang</a:t>
            </a:r>
            <a:r>
              <a:rPr lang="en-US" sz="1100" dirty="0" smtClean="0"/>
              <a:t> </a:t>
            </a:r>
            <a:r>
              <a:rPr lang="en-US" sz="1100" dirty="0" err="1" smtClean="0"/>
              <a:t>pertemuan</a:t>
            </a:r>
            <a:r>
              <a:rPr lang="en-US" sz="1100" dirty="0" smtClean="0"/>
              <a:t> </a:t>
            </a:r>
            <a:r>
              <a:rPr lang="en-US" sz="1100" dirty="0" err="1" smtClean="0"/>
              <a:t>dan</a:t>
            </a:r>
            <a:r>
              <a:rPr lang="en-US" sz="1100" dirty="0" smtClean="0"/>
              <a:t> target market yang </a:t>
            </a:r>
            <a:r>
              <a:rPr lang="en-US" sz="1100" dirty="0" err="1" smtClean="0"/>
              <a:t>luas</a:t>
            </a:r>
            <a:r>
              <a:rPr lang="en-US" sz="1100" dirty="0" smtClean="0"/>
              <a:t> </a:t>
            </a:r>
            <a:r>
              <a:rPr lang="en-US" sz="1100" dirty="0" err="1" smtClean="0"/>
              <a:t>mencangkup</a:t>
            </a:r>
            <a:r>
              <a:rPr lang="en-US" sz="1100" dirty="0" smtClean="0"/>
              <a:t> </a:t>
            </a:r>
            <a:r>
              <a:rPr lang="en-US" sz="1100" dirty="0" err="1" smtClean="0"/>
              <a:t>pembinis</a:t>
            </a:r>
            <a:r>
              <a:rPr lang="en-US" sz="1100" dirty="0" smtClean="0"/>
              <a:t> </a:t>
            </a:r>
            <a:r>
              <a:rPr lang="en-US" sz="1100" dirty="0" err="1" smtClean="0"/>
              <a:t>tidak</a:t>
            </a:r>
            <a:r>
              <a:rPr lang="en-US" sz="1100" dirty="0" smtClean="0"/>
              <a:t> </a:t>
            </a:r>
            <a:r>
              <a:rPr lang="en-US" sz="1100" dirty="0" err="1" smtClean="0"/>
              <a:t>ganya</a:t>
            </a:r>
            <a:r>
              <a:rPr lang="en-US" sz="1100" dirty="0" smtClean="0"/>
              <a:t> orang yang </a:t>
            </a:r>
            <a:r>
              <a:rPr lang="en-US" sz="1100" dirty="0" err="1" smtClean="0"/>
              <a:t>ingin</a:t>
            </a:r>
            <a:r>
              <a:rPr lang="en-US" sz="1100" dirty="0" smtClean="0"/>
              <a:t> </a:t>
            </a:r>
            <a:r>
              <a:rPr lang="en-US" sz="1100" dirty="0" err="1" smtClean="0"/>
              <a:t>berlibur</a:t>
            </a:r>
            <a:r>
              <a:rPr lang="en-US" sz="1100" dirty="0" smtClean="0"/>
              <a:t> </a:t>
            </a:r>
            <a:r>
              <a:rPr lang="en-US" sz="1100" dirty="0" err="1" smtClean="0"/>
              <a:t>sedangkan</a:t>
            </a:r>
            <a:r>
              <a:rPr lang="en-US" sz="1100" dirty="0" smtClean="0"/>
              <a:t> </a:t>
            </a:r>
            <a:r>
              <a:rPr lang="en-US" sz="1100" dirty="0" err="1" smtClean="0"/>
              <a:t>fasilittas</a:t>
            </a:r>
            <a:r>
              <a:rPr lang="en-US" sz="1100" dirty="0" smtClean="0"/>
              <a:t> </a:t>
            </a:r>
            <a:r>
              <a:rPr lang="en-US" sz="1100" dirty="0" err="1" smtClean="0"/>
              <a:t>tersebut</a:t>
            </a:r>
            <a:r>
              <a:rPr lang="en-US" sz="1100" dirty="0" smtClean="0"/>
              <a:t> </a:t>
            </a:r>
            <a:r>
              <a:rPr lang="en-US" sz="1100" dirty="0" err="1" smtClean="0"/>
              <a:t>tidak</a:t>
            </a:r>
            <a:r>
              <a:rPr lang="en-US" sz="1100" dirty="0" smtClean="0"/>
              <a:t> di </a:t>
            </a:r>
            <a:r>
              <a:rPr lang="en-US" sz="1100" dirty="0" err="1" smtClean="0"/>
              <a:t>tawarkan</a:t>
            </a:r>
            <a:r>
              <a:rPr lang="en-US" sz="1100" dirty="0" smtClean="0"/>
              <a:t> resort hotel </a:t>
            </a:r>
            <a:r>
              <a:rPr lang="en-US" sz="1100" dirty="0" err="1" smtClean="0"/>
              <a:t>dan</a:t>
            </a:r>
            <a:r>
              <a:rPr lang="en-US" sz="1100" dirty="0" smtClean="0"/>
              <a:t> target market </a:t>
            </a:r>
            <a:r>
              <a:rPr lang="en-US" sz="1100" dirty="0" err="1" smtClean="0"/>
              <a:t>lebih</a:t>
            </a:r>
            <a:r>
              <a:rPr lang="en-US" sz="1100" dirty="0" smtClean="0"/>
              <a:t> </a:t>
            </a:r>
            <a:r>
              <a:rPr lang="en-US" sz="1100" dirty="0" err="1" smtClean="0"/>
              <a:t>spresifik</a:t>
            </a:r>
            <a:r>
              <a:rPr lang="en-US" sz="1100" dirty="0" smtClean="0"/>
              <a:t> orang yang </a:t>
            </a:r>
            <a:r>
              <a:rPr lang="en-US" sz="1100" dirty="0" err="1" smtClean="0"/>
              <a:t>ingin</a:t>
            </a:r>
            <a:r>
              <a:rPr lang="en-US" sz="1100" dirty="0" smtClean="0"/>
              <a:t> </a:t>
            </a:r>
            <a:r>
              <a:rPr lang="en-US" sz="1100" dirty="0" err="1" smtClean="0"/>
              <a:t>berlibur</a:t>
            </a:r>
            <a:r>
              <a:rPr lang="en-US" sz="1100" dirty="0" smtClean="0"/>
              <a:t> </a:t>
            </a:r>
            <a:r>
              <a:rPr lang="en-US" sz="1100" dirty="0" err="1" smtClean="0"/>
              <a:t>menikmati</a:t>
            </a:r>
            <a:r>
              <a:rPr lang="en-US" sz="1100" dirty="0" smtClean="0"/>
              <a:t> </a:t>
            </a:r>
            <a:r>
              <a:rPr lang="en-US" sz="1100" dirty="0" err="1" smtClean="0"/>
              <a:t>alam</a:t>
            </a:r>
            <a:r>
              <a:rPr lang="en-US" sz="1100" dirty="0"/>
              <a:t>.</a:t>
            </a:r>
          </a:p>
        </p:txBody>
      </p:sp>
    </p:spTree>
    <p:extLst>
      <p:ext uri="{BB962C8B-B14F-4D97-AF65-F5344CB8AC3E}">
        <p14:creationId xmlns:p14="http://schemas.microsoft.com/office/powerpoint/2010/main" val="3520799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147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Impact Analysis of Stay Duration on Hotel Bookings Cancellation Rates</a:t>
            </a:r>
            <a:endParaRPr sz="1798" b="1">
              <a:solidFill>
                <a:schemeClr val="lt1"/>
              </a:solidFill>
              <a:latin typeface="Roboto"/>
              <a:ea typeface="Roboto"/>
              <a:cs typeface="Roboto"/>
              <a:sym typeface="Roboto"/>
            </a:endParaRPr>
          </a:p>
        </p:txBody>
      </p:sp>
      <p:pic>
        <p:nvPicPr>
          <p:cNvPr id="2" name="Picture 1"/>
          <p:cNvPicPr>
            <a:picLocks noChangeAspect="1"/>
          </p:cNvPicPr>
          <p:nvPr/>
        </p:nvPicPr>
        <p:blipFill>
          <a:blip r:embed="rId3"/>
          <a:stretch>
            <a:fillRect/>
          </a:stretch>
        </p:blipFill>
        <p:spPr>
          <a:xfrm>
            <a:off x="84083" y="1015953"/>
            <a:ext cx="5442232" cy="3598087"/>
          </a:xfrm>
          <a:prstGeom prst="rect">
            <a:avLst/>
          </a:prstGeom>
        </p:spPr>
      </p:pic>
      <p:sp>
        <p:nvSpPr>
          <p:cNvPr id="55" name="Google Shape;55;p13"/>
          <p:cNvSpPr txBox="1">
            <a:spLocks noGrp="1"/>
          </p:cNvSpPr>
          <p:nvPr>
            <p:ph type="body" idx="1"/>
          </p:nvPr>
        </p:nvSpPr>
        <p:spPr>
          <a:xfrm>
            <a:off x="5526315" y="1349292"/>
            <a:ext cx="3345900" cy="4098600"/>
          </a:xfrm>
          <a:prstGeom prst="rect">
            <a:avLst/>
          </a:prstGeom>
        </p:spPr>
        <p:txBody>
          <a:bodyPr spcFirstLastPara="1" wrap="square" lIns="91425" tIns="91425" rIns="91425" bIns="91425" anchor="t" anchorCtr="0">
            <a:normAutofit/>
          </a:bodyPr>
          <a:lstStyle/>
          <a:p>
            <a:pPr marL="0" lvl="0" indent="0" algn="just">
              <a:spcBef>
                <a:spcPts val="0"/>
              </a:spcBef>
              <a:spcAft>
                <a:spcPts val="1200"/>
              </a:spcAft>
              <a:buNone/>
            </a:pPr>
            <a:r>
              <a:rPr lang="en-US" sz="1500" dirty="0" smtClean="0">
                <a:solidFill>
                  <a:schemeClr val="dk1"/>
                </a:solidFill>
              </a:rPr>
              <a:t>Dari </a:t>
            </a:r>
            <a:r>
              <a:rPr lang="en-US" sz="1500" dirty="0" err="1" smtClean="0">
                <a:solidFill>
                  <a:schemeClr val="dk1"/>
                </a:solidFill>
              </a:rPr>
              <a:t>visualisasi</a:t>
            </a:r>
            <a:r>
              <a:rPr lang="en-US" sz="1500" dirty="0" smtClean="0">
                <a:solidFill>
                  <a:schemeClr val="dk1"/>
                </a:solidFill>
              </a:rPr>
              <a:t> di </a:t>
            </a:r>
            <a:r>
              <a:rPr lang="en-US" sz="1500" dirty="0" err="1" smtClean="0">
                <a:solidFill>
                  <a:schemeClr val="dk1"/>
                </a:solidFill>
              </a:rPr>
              <a:t>samping</a:t>
            </a:r>
            <a:r>
              <a:rPr lang="en-US" sz="1500" dirty="0" smtClean="0">
                <a:solidFill>
                  <a:schemeClr val="dk1"/>
                </a:solidFill>
              </a:rPr>
              <a:t> </a:t>
            </a:r>
            <a:r>
              <a:rPr lang="en-US" sz="1500" dirty="0" err="1" smtClean="0">
                <a:solidFill>
                  <a:schemeClr val="dk1"/>
                </a:solidFill>
              </a:rPr>
              <a:t>kita</a:t>
            </a:r>
            <a:r>
              <a:rPr lang="en-US" sz="1500" dirty="0" smtClean="0">
                <a:solidFill>
                  <a:schemeClr val="dk1"/>
                </a:solidFill>
              </a:rPr>
              <a:t> </a:t>
            </a:r>
            <a:r>
              <a:rPr lang="en-US" sz="1500" dirty="0" err="1" smtClean="0">
                <a:solidFill>
                  <a:schemeClr val="dk1"/>
                </a:solidFill>
              </a:rPr>
              <a:t>bisa</a:t>
            </a:r>
            <a:r>
              <a:rPr lang="en-US" sz="1500" dirty="0" smtClean="0">
                <a:solidFill>
                  <a:schemeClr val="dk1"/>
                </a:solidFill>
              </a:rPr>
              <a:t> </a:t>
            </a:r>
            <a:r>
              <a:rPr lang="en-US" sz="1500" dirty="0" err="1" smtClean="0">
                <a:solidFill>
                  <a:schemeClr val="dk1"/>
                </a:solidFill>
              </a:rPr>
              <a:t>melihat</a:t>
            </a:r>
            <a:r>
              <a:rPr lang="en-US" sz="1500" dirty="0" smtClean="0">
                <a:solidFill>
                  <a:schemeClr val="dk1"/>
                </a:solidFill>
              </a:rPr>
              <a:t> </a:t>
            </a:r>
            <a:r>
              <a:rPr lang="en-US" sz="1500" dirty="0" err="1" smtClean="0">
                <a:solidFill>
                  <a:schemeClr val="dk1"/>
                </a:solidFill>
              </a:rPr>
              <a:t>bahwa</a:t>
            </a:r>
            <a:r>
              <a:rPr lang="en-US" sz="1500" dirty="0" smtClean="0">
                <a:solidFill>
                  <a:schemeClr val="dk1"/>
                </a:solidFill>
              </a:rPr>
              <a:t> </a:t>
            </a:r>
            <a:r>
              <a:rPr lang="en-US" sz="1500" dirty="0" err="1" smtClean="0">
                <a:solidFill>
                  <a:schemeClr val="dk1"/>
                </a:solidFill>
              </a:rPr>
              <a:t>semakin</a:t>
            </a:r>
            <a:r>
              <a:rPr lang="en-US" sz="1500" dirty="0" smtClean="0">
                <a:solidFill>
                  <a:schemeClr val="dk1"/>
                </a:solidFill>
              </a:rPr>
              <a:t> lama </a:t>
            </a:r>
            <a:r>
              <a:rPr lang="en-US" sz="1500" dirty="0" err="1" smtClean="0">
                <a:solidFill>
                  <a:schemeClr val="dk1"/>
                </a:solidFill>
              </a:rPr>
              <a:t>durasi</a:t>
            </a:r>
            <a:r>
              <a:rPr lang="en-US" sz="1500" dirty="0" smtClean="0">
                <a:solidFill>
                  <a:schemeClr val="dk1"/>
                </a:solidFill>
              </a:rPr>
              <a:t> </a:t>
            </a:r>
            <a:r>
              <a:rPr lang="en-US" sz="1500" dirty="0" err="1" smtClean="0">
                <a:solidFill>
                  <a:schemeClr val="dk1"/>
                </a:solidFill>
              </a:rPr>
              <a:t>menginap</a:t>
            </a:r>
            <a:r>
              <a:rPr lang="en-US" sz="1500" dirty="0" smtClean="0">
                <a:solidFill>
                  <a:schemeClr val="dk1"/>
                </a:solidFill>
              </a:rPr>
              <a:t> yang di </a:t>
            </a:r>
            <a:r>
              <a:rPr lang="en-US" sz="1500" dirty="0" err="1" smtClean="0">
                <a:solidFill>
                  <a:schemeClr val="dk1"/>
                </a:solidFill>
              </a:rPr>
              <a:t>pesan</a:t>
            </a:r>
            <a:r>
              <a:rPr lang="en-US" sz="1500" dirty="0" smtClean="0">
                <a:solidFill>
                  <a:schemeClr val="dk1"/>
                </a:solidFill>
              </a:rPr>
              <a:t> </a:t>
            </a:r>
            <a:r>
              <a:rPr lang="en-US" sz="1500" dirty="0" err="1" smtClean="0">
                <a:solidFill>
                  <a:schemeClr val="dk1"/>
                </a:solidFill>
              </a:rPr>
              <a:t>semakin</a:t>
            </a:r>
            <a:r>
              <a:rPr lang="en-US" sz="1500" dirty="0" smtClean="0">
                <a:solidFill>
                  <a:schemeClr val="dk1"/>
                </a:solidFill>
              </a:rPr>
              <a:t> </a:t>
            </a:r>
            <a:r>
              <a:rPr lang="en-US" sz="1500" dirty="0" err="1" smtClean="0">
                <a:solidFill>
                  <a:schemeClr val="dk1"/>
                </a:solidFill>
              </a:rPr>
              <a:t>besar</a:t>
            </a:r>
            <a:r>
              <a:rPr lang="en-US" sz="1500" dirty="0" smtClean="0">
                <a:solidFill>
                  <a:schemeClr val="dk1"/>
                </a:solidFill>
              </a:rPr>
              <a:t> pula </a:t>
            </a:r>
            <a:r>
              <a:rPr lang="en-US" sz="1500" dirty="0" err="1" smtClean="0">
                <a:solidFill>
                  <a:schemeClr val="dk1"/>
                </a:solidFill>
              </a:rPr>
              <a:t>kemungkinan</a:t>
            </a:r>
            <a:r>
              <a:rPr lang="en-US" sz="1500" dirty="0" smtClean="0">
                <a:solidFill>
                  <a:schemeClr val="dk1"/>
                </a:solidFill>
              </a:rPr>
              <a:t> di </a:t>
            </a:r>
            <a:r>
              <a:rPr lang="en-US" sz="1500" dirty="0" err="1" smtClean="0">
                <a:solidFill>
                  <a:schemeClr val="dk1"/>
                </a:solidFill>
              </a:rPr>
              <a:t>batalkan</a:t>
            </a:r>
            <a:r>
              <a:rPr lang="en-US" sz="1500" dirty="0" smtClean="0">
                <a:solidFill>
                  <a:schemeClr val="dk1"/>
                </a:solidFill>
              </a:rPr>
              <a:t>. </a:t>
            </a:r>
            <a:r>
              <a:rPr lang="en-US" sz="1500" dirty="0" err="1" smtClean="0">
                <a:solidFill>
                  <a:schemeClr val="dk1"/>
                </a:solidFill>
              </a:rPr>
              <a:t>Untuk</a:t>
            </a:r>
            <a:r>
              <a:rPr lang="en-US" sz="1500" dirty="0" smtClean="0">
                <a:solidFill>
                  <a:schemeClr val="dk1"/>
                </a:solidFill>
              </a:rPr>
              <a:t> </a:t>
            </a:r>
            <a:r>
              <a:rPr lang="en-US" sz="1500" dirty="0" err="1" smtClean="0">
                <a:solidFill>
                  <a:schemeClr val="dk1"/>
                </a:solidFill>
              </a:rPr>
              <a:t>mengatasi</a:t>
            </a:r>
            <a:r>
              <a:rPr lang="en-US" sz="1500" dirty="0" smtClean="0">
                <a:solidFill>
                  <a:schemeClr val="dk1"/>
                </a:solidFill>
              </a:rPr>
              <a:t> </a:t>
            </a:r>
            <a:r>
              <a:rPr lang="en-US" sz="1500" dirty="0" err="1" smtClean="0">
                <a:solidFill>
                  <a:schemeClr val="dk1"/>
                </a:solidFill>
              </a:rPr>
              <a:t>hal</a:t>
            </a:r>
            <a:r>
              <a:rPr lang="en-US" sz="1500" dirty="0" smtClean="0">
                <a:solidFill>
                  <a:schemeClr val="dk1"/>
                </a:solidFill>
              </a:rPr>
              <a:t> </a:t>
            </a:r>
            <a:r>
              <a:rPr lang="en-US" sz="1500" dirty="0" err="1" smtClean="0">
                <a:solidFill>
                  <a:schemeClr val="dk1"/>
                </a:solidFill>
              </a:rPr>
              <a:t>ini</a:t>
            </a:r>
            <a:r>
              <a:rPr lang="en-US" sz="1500" dirty="0" smtClean="0">
                <a:solidFill>
                  <a:schemeClr val="dk1"/>
                </a:solidFill>
              </a:rPr>
              <a:t> </a:t>
            </a:r>
            <a:r>
              <a:rPr lang="en-US" sz="1500" dirty="0" err="1" smtClean="0">
                <a:solidFill>
                  <a:schemeClr val="dk1"/>
                </a:solidFill>
              </a:rPr>
              <a:t>lebih</a:t>
            </a:r>
            <a:r>
              <a:rPr lang="en-US" sz="1500" dirty="0" smtClean="0">
                <a:solidFill>
                  <a:schemeClr val="dk1"/>
                </a:solidFill>
              </a:rPr>
              <a:t> </a:t>
            </a:r>
            <a:r>
              <a:rPr lang="en-US" sz="1500" dirty="0" err="1" smtClean="0">
                <a:solidFill>
                  <a:schemeClr val="dk1"/>
                </a:solidFill>
              </a:rPr>
              <a:t>baik</a:t>
            </a:r>
            <a:r>
              <a:rPr lang="en-US" sz="1500" dirty="0" smtClean="0">
                <a:solidFill>
                  <a:schemeClr val="dk1"/>
                </a:solidFill>
              </a:rPr>
              <a:t> </a:t>
            </a:r>
            <a:r>
              <a:rPr lang="en-US" sz="1500" dirty="0" err="1" smtClean="0">
                <a:solidFill>
                  <a:schemeClr val="dk1"/>
                </a:solidFill>
              </a:rPr>
              <a:t>berfokus</a:t>
            </a:r>
            <a:r>
              <a:rPr lang="en-US" sz="1500" dirty="0" smtClean="0">
                <a:solidFill>
                  <a:schemeClr val="dk1"/>
                </a:solidFill>
              </a:rPr>
              <a:t> </a:t>
            </a:r>
            <a:r>
              <a:rPr lang="en-US" sz="1500" dirty="0" err="1" smtClean="0">
                <a:solidFill>
                  <a:schemeClr val="dk1"/>
                </a:solidFill>
              </a:rPr>
              <a:t>pada</a:t>
            </a:r>
            <a:r>
              <a:rPr lang="en-US" sz="1500" dirty="0" smtClean="0">
                <a:solidFill>
                  <a:schemeClr val="dk1"/>
                </a:solidFill>
              </a:rPr>
              <a:t> </a:t>
            </a:r>
            <a:r>
              <a:rPr lang="en-US" sz="1500" dirty="0" err="1" smtClean="0">
                <a:solidFill>
                  <a:schemeClr val="dk1"/>
                </a:solidFill>
              </a:rPr>
              <a:t>penawaran</a:t>
            </a:r>
            <a:r>
              <a:rPr lang="en-US" sz="1500" dirty="0" smtClean="0">
                <a:solidFill>
                  <a:schemeClr val="dk1"/>
                </a:solidFill>
              </a:rPr>
              <a:t> short term </a:t>
            </a:r>
            <a:r>
              <a:rPr lang="en-US" sz="1500" dirty="0" err="1" smtClean="0">
                <a:solidFill>
                  <a:schemeClr val="dk1"/>
                </a:solidFill>
              </a:rPr>
              <a:t>karena</a:t>
            </a:r>
            <a:r>
              <a:rPr lang="en-US" sz="1500" dirty="0" smtClean="0">
                <a:solidFill>
                  <a:schemeClr val="dk1"/>
                </a:solidFill>
              </a:rPr>
              <a:t> </a:t>
            </a:r>
            <a:r>
              <a:rPr lang="en-US" sz="1500" dirty="0" err="1" smtClean="0">
                <a:solidFill>
                  <a:schemeClr val="dk1"/>
                </a:solidFill>
              </a:rPr>
              <a:t>lebih</a:t>
            </a:r>
            <a:r>
              <a:rPr lang="en-US" sz="1500" dirty="0" smtClean="0">
                <a:solidFill>
                  <a:schemeClr val="dk1"/>
                </a:solidFill>
              </a:rPr>
              <a:t> </a:t>
            </a:r>
            <a:r>
              <a:rPr lang="en-US" sz="1500" dirty="0" err="1" smtClean="0">
                <a:solidFill>
                  <a:schemeClr val="dk1"/>
                </a:solidFill>
              </a:rPr>
              <a:t>rendah</a:t>
            </a:r>
            <a:r>
              <a:rPr lang="en-US" sz="1500" dirty="0" smtClean="0">
                <a:solidFill>
                  <a:schemeClr val="dk1"/>
                </a:solidFill>
              </a:rPr>
              <a:t> </a:t>
            </a:r>
            <a:r>
              <a:rPr lang="en-US" sz="1500" dirty="0" err="1" smtClean="0">
                <a:solidFill>
                  <a:schemeClr val="dk1"/>
                </a:solidFill>
              </a:rPr>
              <a:t>pembatalan</a:t>
            </a:r>
            <a:r>
              <a:rPr lang="en-US" sz="1500" dirty="0" smtClean="0">
                <a:solidFill>
                  <a:schemeClr val="dk1"/>
                </a:solidFill>
              </a:rPr>
              <a:t> </a:t>
            </a:r>
            <a:r>
              <a:rPr lang="en-US" sz="1500" dirty="0" err="1" smtClean="0">
                <a:solidFill>
                  <a:schemeClr val="dk1"/>
                </a:solidFill>
              </a:rPr>
              <a:t>dan</a:t>
            </a:r>
            <a:r>
              <a:rPr lang="en-US" sz="1500" dirty="0" smtClean="0">
                <a:solidFill>
                  <a:schemeClr val="dk1"/>
                </a:solidFill>
              </a:rPr>
              <a:t> </a:t>
            </a:r>
            <a:r>
              <a:rPr lang="en-US" sz="1500" dirty="0" err="1" smtClean="0">
                <a:solidFill>
                  <a:schemeClr val="dk1"/>
                </a:solidFill>
              </a:rPr>
              <a:t>menerapkan</a:t>
            </a:r>
            <a:r>
              <a:rPr lang="en-US" sz="1500" dirty="0" smtClean="0">
                <a:solidFill>
                  <a:schemeClr val="dk1"/>
                </a:solidFill>
              </a:rPr>
              <a:t> </a:t>
            </a:r>
            <a:r>
              <a:rPr lang="en-US" sz="1500" dirty="0" err="1" smtClean="0">
                <a:solidFill>
                  <a:schemeClr val="dk1"/>
                </a:solidFill>
              </a:rPr>
              <a:t>kebijkan</a:t>
            </a:r>
            <a:r>
              <a:rPr lang="en-US" sz="1500" dirty="0" smtClean="0">
                <a:solidFill>
                  <a:schemeClr val="dk1"/>
                </a:solidFill>
              </a:rPr>
              <a:t>  </a:t>
            </a:r>
            <a:r>
              <a:rPr lang="en-US" sz="1500" dirty="0" err="1" smtClean="0">
                <a:solidFill>
                  <a:schemeClr val="dk1"/>
                </a:solidFill>
              </a:rPr>
              <a:t>biaya</a:t>
            </a:r>
            <a:r>
              <a:rPr lang="en-US" sz="1500" dirty="0" smtClean="0">
                <a:solidFill>
                  <a:schemeClr val="dk1"/>
                </a:solidFill>
              </a:rPr>
              <a:t> charge </a:t>
            </a:r>
            <a:r>
              <a:rPr lang="en-US" sz="1500" dirty="0" err="1" smtClean="0">
                <a:solidFill>
                  <a:schemeClr val="dk1"/>
                </a:solidFill>
              </a:rPr>
              <a:t>untuk</a:t>
            </a:r>
            <a:r>
              <a:rPr lang="en-US" sz="1500" dirty="0" smtClean="0">
                <a:solidFill>
                  <a:schemeClr val="dk1"/>
                </a:solidFill>
              </a:rPr>
              <a:t> </a:t>
            </a:r>
            <a:r>
              <a:rPr lang="en-US" sz="1500" dirty="0" err="1" smtClean="0">
                <a:solidFill>
                  <a:schemeClr val="dk1"/>
                </a:solidFill>
              </a:rPr>
              <a:t>setiap</a:t>
            </a:r>
            <a:r>
              <a:rPr lang="en-US" sz="1500" dirty="0" smtClean="0">
                <a:solidFill>
                  <a:schemeClr val="dk1"/>
                </a:solidFill>
              </a:rPr>
              <a:t> </a:t>
            </a:r>
            <a:r>
              <a:rPr lang="en-US" sz="1500" dirty="0" err="1" smtClean="0">
                <a:solidFill>
                  <a:schemeClr val="dk1"/>
                </a:solidFill>
              </a:rPr>
              <a:t>pembatalan</a:t>
            </a:r>
            <a:r>
              <a:rPr lang="en-US" sz="1500" dirty="0">
                <a:solidFill>
                  <a:schemeClr val="dk1"/>
                </a:solidFill>
              </a:rPr>
              <a:t>.</a:t>
            </a:r>
            <a:endParaRPr sz="1500" dirty="0">
              <a:solidFill>
                <a:schemeClr val="dk1"/>
              </a:solidFill>
            </a:endParaRPr>
          </a:p>
        </p:txBody>
      </p:sp>
    </p:spTree>
    <p:extLst>
      <p:ext uri="{BB962C8B-B14F-4D97-AF65-F5344CB8AC3E}">
        <p14:creationId xmlns:p14="http://schemas.microsoft.com/office/powerpoint/2010/main" val="425293361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TotalTime>
  <Words>407</Words>
  <Application>Microsoft Office PowerPoint</Application>
  <PresentationFormat>On-screen Show (16:9)</PresentationFormat>
  <Paragraphs>24</Paragraphs>
  <Slides>7</Slides>
  <Notes>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vt:i4>
      </vt:variant>
    </vt:vector>
  </HeadingPairs>
  <TitlesOfParts>
    <vt:vector size="13" baseType="lpstr">
      <vt:lpstr>Arial</vt:lpstr>
      <vt:lpstr>Nunito</vt:lpstr>
      <vt:lpstr>Roboto</vt:lpstr>
      <vt:lpstr>Dosis</vt:lpstr>
      <vt:lpstr>Simple Light</vt:lpstr>
      <vt:lpstr>Simple Light</vt:lpstr>
      <vt:lpstr>Investigate Business Hotel using Data Visualization </vt:lpstr>
      <vt:lpstr>Overview</vt:lpstr>
      <vt:lpstr>Data Preprocessing</vt:lpstr>
      <vt:lpstr>Data Preprocessing</vt:lpstr>
      <vt:lpstr>Data Preprocessing</vt:lpstr>
      <vt:lpstr>Monthly Hotel Booking Analysis Based on Hotel Type </vt:lpstr>
      <vt:lpstr>Impact Analysis of Stay Duration on Hotel Bookings Cancellation Rates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Investigate Business Hotel using Data Visualization</dc:title>
  <dc:creator>ASUS</dc:creator>
  <cp:lastModifiedBy>ASUS</cp:lastModifiedBy>
  <cp:revision>5</cp:revision>
  <dcterms:modified xsi:type="dcterms:W3CDTF">2023-05-09T03:58:26Z</dcterms:modified>
</cp:coreProperties>
</file>